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77" r:id="rId4"/>
    <p:sldId id="287" r:id="rId5"/>
    <p:sldId id="28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5"/>
    <p:restoredTop sz="94668"/>
  </p:normalViewPr>
  <p:slideViewPr>
    <p:cSldViewPr snapToGrid="0" snapToObjects="1">
      <p:cViewPr varScale="1">
        <p:scale>
          <a:sx n="81" d="100"/>
          <a:sy n="81" d="100"/>
        </p:scale>
        <p:origin x="9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227E2-BE0E-4F40-B715-E0E4D778FBB9}" type="datetimeFigureOut">
              <a:rPr kumimoji="1" lang="zh-CN" altLang="en-US" smtClean="0"/>
              <a:t>2019-1-4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6F7FC-B6FA-EF43-889F-ED021941D8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56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Lect.01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平均值</a:t>
            </a:r>
            <a:r>
              <a:rPr lang="en-US" altLang="zh-CN" sz="3200" dirty="0"/>
              <a:t>, </a:t>
            </a:r>
            <a:r>
              <a:rPr lang="zh-CN" altLang="en-US" sz="3200" dirty="0"/>
              <a:t>标准差</a:t>
            </a:r>
            <a:r>
              <a:rPr lang="en-US" altLang="zh-CN" sz="3200" dirty="0"/>
              <a:t>, </a:t>
            </a:r>
            <a:r>
              <a:rPr lang="zh-CN" altLang="en-US" sz="3200" dirty="0"/>
              <a:t>中值极限定理</a:t>
            </a:r>
            <a:r>
              <a:rPr lang="en-US" altLang="zh-CN" sz="3200" dirty="0"/>
              <a:t>, </a:t>
            </a:r>
            <a:endParaRPr lang="en-US" altLang="zh-CN" sz="3200" dirty="0" smtClean="0"/>
          </a:p>
          <a:p>
            <a:r>
              <a:rPr lang="zh-CN" altLang="en-US" sz="3200" dirty="0" smtClean="0"/>
              <a:t>判定</a:t>
            </a:r>
            <a:r>
              <a:rPr lang="zh-CN" altLang="en-US" sz="3200" dirty="0"/>
              <a:t>和风险</a:t>
            </a:r>
            <a:r>
              <a:rPr lang="en-US" altLang="zh-CN" sz="3200" dirty="0"/>
              <a:t>, </a:t>
            </a:r>
            <a:r>
              <a:rPr lang="zh-CN" altLang="en-US" sz="3200" dirty="0"/>
              <a:t>假设检验</a:t>
            </a:r>
          </a:p>
        </p:txBody>
      </p:sp>
    </p:spTree>
    <p:extLst>
      <p:ext uri="{BB962C8B-B14F-4D97-AF65-F5344CB8AC3E}">
        <p14:creationId xmlns:p14="http://schemas.microsoft.com/office/powerpoint/2010/main" val="198593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可变性测度：哈利法塔和沙丘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762500" cy="3581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99" y="1463623"/>
            <a:ext cx="6626651" cy="43829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89574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list1 mean:49.889,stdev </a:t>
            </a:r>
            <a:r>
              <a:rPr lang="en-US" altLang="zh-CN" sz="2400" dirty="0" smtClean="0"/>
              <a:t>13.61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4" y="2174184"/>
            <a:ext cx="4445570" cy="29618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021" y="2174185"/>
            <a:ext cx="1954829" cy="29618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6649" y="5709672"/>
            <a:ext cx="4302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list2 mean:49.97,stdev 3.0265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201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变异性测度：方差和标准差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24" y="2286000"/>
            <a:ext cx="4393676" cy="358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44" y="2286000"/>
            <a:ext cx="3200400" cy="111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766" y="3899728"/>
            <a:ext cx="40386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4155" y="432352"/>
            <a:ext cx="5247861" cy="1485900"/>
          </a:xfrm>
        </p:spPr>
        <p:txBody>
          <a:bodyPr/>
          <a:lstStyle/>
          <a:p>
            <a:r>
              <a:rPr kumimoji="1" lang="zh-CN" altLang="en-US" dirty="0" smtClean="0"/>
              <a:t>标准差定理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155" y="2032552"/>
            <a:ext cx="5247861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分布各项加上或减去同一个数，不改变分布的可变性，因此也不改变方差</a:t>
            </a:r>
            <a:endParaRPr kumimoji="1" lang="zh-CN" altLang="en-US" sz="28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433930" y="432352"/>
            <a:ext cx="5247861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标准差定理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433930" y="2032552"/>
            <a:ext cx="524786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/>
              <a:t>用一个常数乘以分布的各项，相当于该常数的绝对值乘标准差，也相当于方差乘以常数的平方。对除法也有同样的结果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560" y="3823252"/>
            <a:ext cx="4800600" cy="3200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37" y="3823252"/>
            <a:ext cx="474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公式推导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3228009"/>
            <a:ext cx="3060700" cy="11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61060" y="346543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推导</a:t>
            </a:r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950107" y="34654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mtClean="0"/>
              <a:t>由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971" y="3224418"/>
            <a:ext cx="32099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8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等样本随机抽样的均值分布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50292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54" y="2476500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等样本随机抽样的均值分布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76500"/>
            <a:ext cx="48387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15" y="24765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假定大量的等容量随机样本都是从同一无限总体采样的，算出每个样本的和，并把不同样本的和放在一起形成一个新的分布，于是这个新的分布就是渐进正态的。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096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1" y="3657600"/>
            <a:ext cx="48514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65" y="3657600"/>
            <a:ext cx="4927600" cy="3200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33061" y="828585"/>
            <a:ext cx="46713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list3type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np.random.randint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10000000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42991" y="8285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sampleFrom3Type=[]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range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300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sampleFrom3Type.append(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np.random.choice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(list3type,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200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sampleFrom3Type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np.array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(sampleFrom3Type)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sum3Type = [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e.sum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for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e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in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sampleFrom3Type]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rst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plt.hist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(sum3Type,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'auto'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01080"/>
                </a:solidFill>
                <a:latin typeface="Menlo" charset="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38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假定，多批次等容量随机样本是从同一个无限总体中采集的，算出每一个批次样本的平均数，将不同批次的样本平均数放在一起可以形成一个新的分布，并且这个分布是接近正态的。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6573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假定无穷多个等容量随机样本是从同一个无限总体中抽取的，而且吧这些样本的平均数放在一起，形成的新分布均值与原分布均值相同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3657600"/>
            <a:ext cx="4762500" cy="3200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6" y="3657600"/>
            <a:ext cx="4838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学习统计学的一些建议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G.H.</a:t>
            </a:r>
            <a:r>
              <a:rPr lang="zh-CN" altLang="en-US" dirty="0"/>
              <a:t>维恩</a:t>
            </a:r>
            <a:r>
              <a:rPr lang="zh-CN" altLang="en-US" dirty="0" smtClean="0"/>
              <a:t>堡，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数理</a:t>
            </a:r>
            <a:r>
              <a:rPr lang="zh-CN" altLang="en-US" dirty="0"/>
              <a:t>统计初级</a:t>
            </a:r>
            <a:r>
              <a:rPr lang="zh-CN" altLang="en-US" dirty="0" smtClean="0"/>
              <a:t>教程</a:t>
            </a:r>
            <a:r>
              <a:rPr lang="en-US" altLang="zh-CN" dirty="0" smtClean="0"/>
              <a:t>》</a:t>
            </a:r>
          </a:p>
          <a:p>
            <a:r>
              <a:rPr kumimoji="1" lang="en-US" altLang="zh-CN" dirty="0" smtClean="0"/>
              <a:t>Excel</a:t>
            </a:r>
            <a:r>
              <a:rPr kumimoji="1" lang="zh-CN" altLang="en-US" dirty="0" smtClean="0"/>
              <a:t>也能做统计，而且让你更多的介入统计计算流程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统计学的学习是一个反复而渐进的过程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为什么统计学这么难？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生物统计（</a:t>
            </a:r>
            <a:r>
              <a:rPr kumimoji="1" lang="en-US" altLang="zh-CN" dirty="0" err="1" smtClean="0"/>
              <a:t>biostat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的基础：微积分，线性代数，概率论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33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定理 </a:t>
            </a:r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/>
              <a:t>平均值分布的标准差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08" y="2842316"/>
            <a:ext cx="2133600" cy="105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50" y="3896416"/>
            <a:ext cx="476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4069520" cy="3581400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总体标准差</a:t>
            </a:r>
            <a:r>
              <a:rPr lang="is-IS" altLang="zh-CN" sz="2800" dirty="0" smtClean="0"/>
              <a:t>2.26344449015</a:t>
            </a:r>
          </a:p>
          <a:p>
            <a:r>
              <a:rPr lang="zh-CN" altLang="en-US" sz="2800" dirty="0" smtClean="0"/>
              <a:t>样本（</a:t>
            </a:r>
            <a:r>
              <a:rPr lang="en-US" altLang="zh-CN" sz="2800" dirty="0" smtClean="0"/>
              <a:t>100</a:t>
            </a:r>
            <a:r>
              <a:rPr lang="zh-CN" altLang="en-US" sz="2800" dirty="0" smtClean="0"/>
              <a:t>项）均值</a:t>
            </a:r>
            <a:r>
              <a:rPr lang="is-IS" altLang="zh-CN" sz="2800" dirty="0" smtClean="0"/>
              <a:t>0.226344449015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20" y="1689653"/>
            <a:ext cx="6610941" cy="42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9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类错误和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类错误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35" y="2286000"/>
            <a:ext cx="4677741" cy="332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1479" y="238539"/>
            <a:ext cx="9601200" cy="3581400"/>
          </a:xfrm>
        </p:spPr>
        <p:txBody>
          <a:bodyPr>
            <a:noAutofit/>
          </a:bodyPr>
          <a:lstStyle/>
          <a:p>
            <a:r>
              <a:rPr lang="zh-CN" altLang="en-US" sz="2400" b="1" dirty="0" smtClean="0"/>
              <a:t>该</a:t>
            </a:r>
            <a:r>
              <a:rPr lang="zh-CN" altLang="en-US" sz="2400" b="1" dirty="0"/>
              <a:t>不该检修机器</a:t>
            </a:r>
          </a:p>
          <a:p>
            <a:r>
              <a:rPr lang="zh-CN" altLang="en-US" sz="2400" dirty="0"/>
              <a:t>一台机器，平均每袋装</a:t>
            </a:r>
            <a:r>
              <a:rPr lang="en-US" altLang="zh-CN" sz="2400" dirty="0"/>
              <a:t>2kg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0.2kg</a:t>
            </a:r>
            <a:r>
              <a:rPr lang="zh-CN" altLang="en-US" sz="2400" dirty="0"/>
              <a:t>。管理人员想检查一下机器有没有故障，所以随机抽取了</a:t>
            </a:r>
            <a:r>
              <a:rPr lang="en-US" altLang="zh-CN" sz="2400" dirty="0"/>
              <a:t>64</a:t>
            </a:r>
            <a:r>
              <a:rPr lang="zh-CN" altLang="en-US" sz="2400" dirty="0"/>
              <a:t>个袋子称取重量。并且事先决定，如果平均每个容器装材料质量在</a:t>
            </a:r>
            <a:r>
              <a:rPr lang="en-US" altLang="zh-CN" sz="2400" dirty="0"/>
              <a:t>1.95kg</a:t>
            </a:r>
            <a:r>
              <a:rPr lang="zh-CN" altLang="en-US" sz="2400" dirty="0"/>
              <a:t>或者</a:t>
            </a:r>
            <a:r>
              <a:rPr lang="en-US" altLang="zh-CN" sz="2400" dirty="0"/>
              <a:t>2.05kg</a:t>
            </a:r>
            <a:r>
              <a:rPr lang="zh-CN" altLang="en-US" sz="2400" dirty="0"/>
              <a:t>之间则接受假设。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）那么现在假设机器工作是正常的，那么犯</a:t>
            </a:r>
            <a:r>
              <a:rPr lang="en-US" altLang="zh-CN" sz="2400" dirty="0"/>
              <a:t>I</a:t>
            </a:r>
            <a:r>
              <a:rPr lang="zh-CN" altLang="en-US" sz="2400" dirty="0"/>
              <a:t>类错误的几率是多少？</a:t>
            </a:r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）假定机器实际上需要修理，并且每个袋子平均装入的是</a:t>
            </a:r>
            <a:r>
              <a:rPr lang="en-US" altLang="zh-CN" sz="2400" dirty="0"/>
              <a:t>1.94 kg</a:t>
            </a:r>
            <a:r>
              <a:rPr lang="zh-CN" altLang="en-US" sz="2400" dirty="0"/>
              <a:t>材料，标准差是</a:t>
            </a:r>
            <a:r>
              <a:rPr lang="en-US" altLang="zh-CN" sz="2400" dirty="0"/>
              <a:t>0.14 kg</a:t>
            </a:r>
            <a:r>
              <a:rPr lang="zh-CN" altLang="en-US" sz="2400" dirty="0"/>
              <a:t>，在现在的判定标准下，管理人员犯第二类错误的概率是多少？这个检验的功效是多少？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5251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抽样均值分布的均值和标准差是多少？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168348"/>
            <a:ext cx="9601200" cy="699052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Z</a:t>
            </a:r>
            <a:r>
              <a:rPr lang="zh-CN" altLang="en-US" sz="3200" dirty="0" smtClean="0"/>
              <a:t>转换：</a:t>
            </a:r>
            <a:r>
              <a:rPr lang="hr-HR" altLang="zh-CN" sz="3200" dirty="0" smtClean="0"/>
              <a:t>1.95 </a:t>
            </a:r>
            <a:r>
              <a:rPr lang="hr-HR" altLang="zh-CN" sz="3200" dirty="0"/>
              <a:t>to -2.0; 2.05 to 2.0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864161"/>
            <a:ext cx="4851400" cy="3200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71600" y="21717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x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(x-mean)/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 err="1">
                <a:solidFill>
                  <a:srgbClr val="0000FF"/>
                </a:solidFill>
                <a:latin typeface="Menlo" charset="0"/>
              </a:rPr>
              <a:t>def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795E26"/>
                </a:solidFill>
                <a:latin typeface="Menlo" charset="0"/>
              </a:rPr>
              <a:t>zreverse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z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mean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 err="1">
                <a:solidFill>
                  <a:srgbClr val="001080"/>
                </a:solidFill>
                <a:latin typeface="Menlo" charset="0"/>
              </a:rPr>
              <a:t>std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):</a:t>
            </a:r>
          </a:p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z*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std+mean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/>
            </a:r>
            <a:br>
              <a:rPr lang="en-US" altLang="zh-CN" dirty="0">
                <a:solidFill>
                  <a:srgbClr val="000000"/>
                </a:solidFill>
                <a:latin typeface="Menlo" charset="0"/>
              </a:rPr>
            </a:br>
            <a:r>
              <a:rPr lang="en-US" altLang="zh-CN" dirty="0">
                <a:solidFill>
                  <a:srgbClr val="795E26"/>
                </a:solidFill>
                <a:latin typeface="Menlo" charset="0"/>
              </a:rPr>
              <a:t>print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f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'1.95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1.95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; 2.05 to 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{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zconvert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2.05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0.025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Menlo" charset="0"/>
              </a:rPr>
              <a:t>:4.2}</a:t>
            </a:r>
            <a:r>
              <a:rPr lang="en-US" altLang="zh-CN" dirty="0">
                <a:solidFill>
                  <a:srgbClr val="A31515"/>
                </a:solidFill>
                <a:latin typeface="Menlo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1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曲线下面积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046630"/>
            <a:ext cx="9601200" cy="2820769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-2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之间曲线下面积：</a:t>
            </a:r>
            <a:r>
              <a:rPr lang="nb-NO" altLang="zh-CN" sz="2800" dirty="0" smtClean="0"/>
              <a:t>0.954499</a:t>
            </a:r>
          </a:p>
          <a:p>
            <a:r>
              <a:rPr kumimoji="1" lang="en-US" altLang="zh-CN" sz="2800" dirty="0" smtClean="0"/>
              <a:t>-2</a:t>
            </a:r>
            <a:r>
              <a:rPr kumimoji="1" lang="zh-CN" altLang="en-US" sz="2800" dirty="0" smtClean="0"/>
              <a:t>到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以外曲线下面积：</a:t>
            </a:r>
            <a:r>
              <a:rPr lang="hr-HR" altLang="zh-CN" sz="2800" dirty="0"/>
              <a:t> 0.0455</a:t>
            </a:r>
            <a:endParaRPr kumimoji="1"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795669" y="2286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from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scipy.stats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AF00DB"/>
                </a:solidFill>
                <a:latin typeface="Menlo" charset="0"/>
              </a:rPr>
              <a:t>import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 norm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)-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norm.cdf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(-</a:t>
            </a:r>
            <a:r>
              <a:rPr lang="en-US" altLang="zh-CN" dirty="0">
                <a:solidFill>
                  <a:srgbClr val="09885A"/>
                </a:solidFill>
                <a:latin typeface="Menlo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35814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对于</a:t>
            </a:r>
            <a:r>
              <a:rPr lang="zh-CN" altLang="en-US" sz="2800" dirty="0"/>
              <a:t>需要排除的这个假设：机器实际上出产袋子重量平均值是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，它的平均值正态分布曲线是什么样子的？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47" y="3314700"/>
            <a:ext cx="5357743" cy="35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1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黄色曲线</a:t>
            </a:r>
            <a:r>
              <a:rPr kumimoji="1" lang="en-US" altLang="zh-CN" dirty="0" smtClean="0"/>
              <a:t>1.95-2.05</a:t>
            </a:r>
            <a:r>
              <a:rPr kumimoji="1" lang="zh-CN" altLang="en-US" dirty="0" smtClean="0"/>
              <a:t>之间的曲线下面积是多少？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r-IN" altLang="zh-CN" sz="2800" dirty="0" err="1"/>
              <a:t>norm.cdf</a:t>
            </a:r>
            <a:r>
              <a:rPr lang="mr-IN" altLang="zh-CN" sz="2800" dirty="0"/>
              <a:t>(6.3)-</a:t>
            </a:r>
            <a:r>
              <a:rPr lang="mr-IN" altLang="zh-CN" sz="2800" dirty="0" err="1"/>
              <a:t>norm.cdf</a:t>
            </a:r>
            <a:r>
              <a:rPr lang="mr-IN" altLang="zh-CN" sz="2800" dirty="0"/>
              <a:t>(0.57)</a:t>
            </a:r>
          </a:p>
          <a:p>
            <a:r>
              <a:rPr lang="nb-NO" altLang="zh-CN" sz="2800" dirty="0" smtClean="0"/>
              <a:t>0.28433</a:t>
            </a:r>
          </a:p>
          <a:p>
            <a:r>
              <a:rPr kumimoji="1" lang="zh-CN" altLang="en-US" sz="2800" dirty="0" smtClean="0"/>
              <a:t>那么</a:t>
            </a:r>
            <a:r>
              <a:rPr kumimoji="1" lang="en-US" altLang="zh-CN" sz="2800" dirty="0" smtClean="0"/>
              <a:t>1.95-2.05</a:t>
            </a:r>
            <a:r>
              <a:rPr kumimoji="1" lang="zh-CN" altLang="en-US" sz="2800" dirty="0" smtClean="0"/>
              <a:t>之间蓝色曲线下面积减去黄色曲线下面积还有多少？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3894371"/>
            <a:ext cx="4492486" cy="29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假设检验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10396330" cy="35814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当我们难以拒绝假设的时候，只能做出结论：这个假设也许是真的。另一方面，当我们能够拒绝它的时候，结论就是，它肯定不真</a:t>
            </a:r>
          </a:p>
          <a:p>
            <a:r>
              <a:rPr lang="zh-CN" altLang="en-US" sz="2800" dirty="0"/>
              <a:t>比如对于一个总体（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25</a:t>
            </a:r>
            <a:r>
              <a:rPr lang="zh-CN" altLang="en-US" sz="2800" dirty="0"/>
              <a:t>），我们现在手上有一组样本，</a:t>
            </a:r>
            <a:r>
              <a:rPr lang="en-US" altLang="zh-CN" sz="2800" dirty="0"/>
              <a:t>IQ</a:t>
            </a:r>
            <a:r>
              <a:rPr lang="zh-CN" altLang="en-US" sz="2800" dirty="0"/>
              <a:t>平均值是</a:t>
            </a:r>
            <a:r>
              <a:rPr lang="en-US" altLang="zh-CN" sz="2800" dirty="0"/>
              <a:t>102.5</a:t>
            </a:r>
            <a:r>
              <a:rPr lang="zh-CN" altLang="en-US" sz="2800" dirty="0"/>
              <a:t>，那么这组样本是否来自这个总体呢？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7929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看一下这个问题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想</a:t>
            </a:r>
            <a:r>
              <a:rPr lang="zh-CN" altLang="en-US" sz="2800" dirty="0"/>
              <a:t>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岁男孩的智商是否与平均智商有差别。已知该市</a:t>
            </a:r>
            <a:r>
              <a:rPr lang="en-US" altLang="zh-CN" sz="2800" dirty="0"/>
              <a:t>8</a:t>
            </a:r>
            <a:r>
              <a:rPr lang="zh-CN" altLang="en-US" sz="2800" dirty="0"/>
              <a:t>岁儿童智商平均值</a:t>
            </a:r>
            <a:r>
              <a:rPr lang="en-US" altLang="zh-CN" sz="2800" dirty="0"/>
              <a:t>100</a:t>
            </a:r>
            <a:r>
              <a:rPr lang="zh-CN" altLang="en-US" sz="2800" dirty="0"/>
              <a:t>，标准差</a:t>
            </a:r>
            <a:r>
              <a:rPr lang="en-US" altLang="zh-CN" sz="2800" dirty="0"/>
              <a:t>20.</a:t>
            </a:r>
            <a:r>
              <a:rPr lang="zh-CN" altLang="en-US" sz="2800" dirty="0"/>
              <a:t>现在选取</a:t>
            </a:r>
            <a:r>
              <a:rPr lang="en-US" altLang="zh-CN" sz="2800" dirty="0"/>
              <a:t>0.05</a:t>
            </a:r>
            <a:r>
              <a:rPr lang="zh-CN" altLang="en-US" sz="2800" dirty="0"/>
              <a:t>作为显著性水平，试图支持“想做消防队员的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岁男孩的智商与平均智商存在差别”这个判断。现在我们随机抽取</a:t>
            </a:r>
            <a:r>
              <a:rPr lang="en-US" altLang="zh-CN" sz="2800" dirty="0"/>
              <a:t>64</a:t>
            </a:r>
            <a:r>
              <a:rPr lang="zh-CN" altLang="en-US" sz="2800" dirty="0"/>
              <a:t>个想做消防员的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岁男孩，测量智商。他们的智商平均值是</a:t>
            </a:r>
            <a:r>
              <a:rPr lang="en-US" altLang="zh-CN" sz="2800" dirty="0"/>
              <a:t>108.</a:t>
            </a:r>
          </a:p>
          <a:p>
            <a:r>
              <a:rPr lang="zh-CN" altLang="en-US" sz="2800" dirty="0"/>
              <a:t>备择假设（</a:t>
            </a:r>
            <a:r>
              <a:rPr lang="en-US" altLang="zh-CN" sz="2800" dirty="0"/>
              <a:t>H1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岁男孩的智商与平均智商存在差别 </a:t>
            </a:r>
            <a:endParaRPr lang="en-US" altLang="zh-CN" sz="2800" dirty="0" smtClean="0"/>
          </a:p>
          <a:p>
            <a:r>
              <a:rPr lang="zh-CN" altLang="en-US" sz="2800" dirty="0" smtClean="0"/>
              <a:t>零</a:t>
            </a:r>
            <a:r>
              <a:rPr lang="zh-CN" altLang="en-US" sz="2800" dirty="0"/>
              <a:t>假设（</a:t>
            </a:r>
            <a:r>
              <a:rPr lang="en-US" altLang="zh-CN" sz="2800" dirty="0"/>
              <a:t>H0</a:t>
            </a:r>
            <a:r>
              <a:rPr lang="zh-CN" altLang="en-US" sz="2800" dirty="0"/>
              <a:t>）：想做消防队员的</a:t>
            </a:r>
            <a:r>
              <a:rPr lang="en-US" altLang="zh-CN" sz="2800" dirty="0"/>
              <a:t>8</a:t>
            </a:r>
            <a:r>
              <a:rPr lang="zh-CN" altLang="en-US" sz="2800" dirty="0"/>
              <a:t>岁男孩的智商与平均智商</a:t>
            </a:r>
            <a:r>
              <a:rPr lang="zh-CN" altLang="en-US" sz="2800" b="1" dirty="0"/>
              <a:t>不</a:t>
            </a:r>
            <a:r>
              <a:rPr lang="zh-CN" altLang="en-US" sz="2800" dirty="0"/>
              <a:t>存在差别</a:t>
            </a:r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320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该不该检修</a:t>
            </a:r>
            <a:r>
              <a:rPr lang="zh-CN" altLang="en-US" b="1" dirty="0" smtClean="0"/>
              <a:t>机器？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610139"/>
            <a:ext cx="9601200" cy="4257261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一</a:t>
            </a:r>
            <a:r>
              <a:rPr lang="zh-CN" altLang="en-US" sz="2800" dirty="0"/>
              <a:t>台机器，平均每袋装</a:t>
            </a:r>
            <a:r>
              <a:rPr lang="en-US" altLang="zh-CN" sz="2800" dirty="0"/>
              <a:t>2kg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0.2kg</a:t>
            </a:r>
            <a:r>
              <a:rPr lang="zh-CN" altLang="en-US" sz="2800" dirty="0"/>
              <a:t>。管理人员想检查一下机器有没有故障，所以随机抽取了</a:t>
            </a:r>
            <a:r>
              <a:rPr lang="en-US" altLang="zh-CN" sz="2800" dirty="0"/>
              <a:t>64</a:t>
            </a:r>
            <a:r>
              <a:rPr lang="zh-CN" altLang="en-US" sz="2800" dirty="0"/>
              <a:t>个袋子称取重量。并且事先决定，如果平均每个容器装材料质量在</a:t>
            </a:r>
            <a:r>
              <a:rPr lang="en-US" altLang="zh-CN" sz="2800" dirty="0"/>
              <a:t>1.95kg</a:t>
            </a:r>
            <a:r>
              <a:rPr lang="zh-CN" altLang="en-US" sz="2800" dirty="0"/>
              <a:t>或者</a:t>
            </a:r>
            <a:r>
              <a:rPr lang="en-US" altLang="zh-CN" sz="2800" dirty="0"/>
              <a:t>2.05kg</a:t>
            </a:r>
            <a:r>
              <a:rPr lang="zh-CN" altLang="en-US" sz="2800" dirty="0" smtClean="0"/>
              <a:t>之间就认为机器没有问题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）那么现在假设机器工作是正常的，</a:t>
            </a:r>
            <a:r>
              <a:rPr lang="zh-CN" altLang="en-US" sz="2800" dirty="0" smtClean="0"/>
              <a:t>那么管理人员有多大的可能是错了的？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）假定机器实际上需要修理，并且每个袋子平均装入的是</a:t>
            </a:r>
            <a:r>
              <a:rPr lang="en-US" altLang="zh-CN" sz="2800" dirty="0"/>
              <a:t>1.94 kg</a:t>
            </a:r>
            <a:r>
              <a:rPr lang="zh-CN" altLang="en-US" sz="2800" dirty="0"/>
              <a:t>材料，标准差是</a:t>
            </a:r>
            <a:r>
              <a:rPr lang="en-US" altLang="zh-CN" sz="2800" dirty="0"/>
              <a:t>0.14 kg</a:t>
            </a:r>
            <a:r>
              <a:rPr lang="zh-CN" altLang="en-US" sz="2800" dirty="0"/>
              <a:t>，在现在的判定标准下，管理</a:t>
            </a:r>
            <a:r>
              <a:rPr lang="zh-CN" altLang="en-US" sz="2800" dirty="0" smtClean="0"/>
              <a:t>人员有多大的可能出错？要怎么评价这套标准好不好用？</a:t>
            </a:r>
            <a:r>
              <a:rPr lang="zh-CN" altLang="en-US" sz="2800" dirty="0"/>
              <a:t/>
            </a:r>
            <a:br>
              <a:rPr lang="zh-CN" altLang="en-US" sz="2800" dirty="0"/>
            </a:b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010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54000"/>
            <a:ext cx="9601200" cy="1485900"/>
          </a:xfrm>
        </p:spPr>
        <p:txBody>
          <a:bodyPr/>
          <a:lstStyle/>
          <a:p>
            <a:r>
              <a:rPr kumimoji="1" lang="zh-CN" altLang="en-US" dirty="0" smtClean="0"/>
              <a:t>平均值，百分位数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93800"/>
            <a:ext cx="99822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246" y="2171700"/>
            <a:ext cx="6475758" cy="40899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3090285"/>
            <a:ext cx="4259647" cy="15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5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/>
              <a:t>平均值的</a:t>
            </a:r>
            <a:r>
              <a:rPr kumimoji="1" lang="zh-CN" altLang="en-US" dirty="0" smtClean="0"/>
              <a:t>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任何分布中，各项对平均数的差的平方的和，小于与其他任何点的差数平方和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504" y="3062682"/>
            <a:ext cx="6069496" cy="37953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1600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8000"/>
                </a:solidFill>
                <a:latin typeface="Menlo" charset="0"/>
              </a:rPr>
              <a:t># (x-mean)**2</a:t>
            </a:r>
            <a:endParaRPr lang="en-US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 = 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lineParameter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(mean,l_minus_mean_2)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plt.plot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x,y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plt.scatter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(list1,l_minus_mean_2)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Menlo" charset="0"/>
              </a:rPr>
              <a:t>plt.show</a:t>
            </a:r>
            <a:r>
              <a:rPr lang="en-US" altLang="zh-CN" dirty="0">
                <a:solidFill>
                  <a:srgbClr val="000000"/>
                </a:solidFill>
                <a:latin typeface="Menlo" charset="0"/>
              </a:rPr>
              <a:t>()</a:t>
            </a:r>
            <a:endParaRPr lang="en-US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3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分布的各项都加上一个数，平均值也会加上同一个数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86564"/>
            <a:ext cx="6019800" cy="4056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oriList+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20.169088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1.770172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1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平均值的定理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314700"/>
            <a:ext cx="4750904" cy="25527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分布的各项都乘上一个数，平均值也会乘上同一个数</a:t>
            </a:r>
            <a:endParaRPr kumimoji="1"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62" y="2850226"/>
            <a:ext cx="5916238" cy="40077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1600" y="16498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np.random.normal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(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15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1.8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,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50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)</a:t>
            </a:r>
          </a:p>
          <a:p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add5List = </a:t>
            </a:r>
            <a:r>
              <a:rPr lang="pl-PL" altLang="zh-CN" dirty="0" err="1">
                <a:solidFill>
                  <a:srgbClr val="000000"/>
                </a:solidFill>
                <a:latin typeface="Menlo" charset="0"/>
              </a:rPr>
              <a:t>oriList</a:t>
            </a:r>
            <a:r>
              <a:rPr lang="pl-PL" altLang="zh-CN" dirty="0">
                <a:solidFill>
                  <a:srgbClr val="000000"/>
                </a:solidFill>
                <a:latin typeface="Menlo" charset="0"/>
              </a:rPr>
              <a:t>*</a:t>
            </a:r>
            <a:r>
              <a:rPr lang="pl-PL" altLang="zh-CN" dirty="0">
                <a:solidFill>
                  <a:srgbClr val="09885A"/>
                </a:solidFill>
                <a:latin typeface="Menlo" charset="0"/>
              </a:rPr>
              <a:t>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15.108384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1.5983033</a:t>
            </a:r>
            <a:endParaRPr lang="pl-PL" altLang="zh-CN" dirty="0">
              <a:solidFill>
                <a:srgbClr val="000000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#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分布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2 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平均值：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45.325153</a:t>
            </a:r>
            <a:r>
              <a:rPr lang="zh-CN" altLang="pl-PL" dirty="0">
                <a:solidFill>
                  <a:srgbClr val="008000"/>
                </a:solidFill>
                <a:latin typeface="Menlo" charset="0"/>
              </a:rPr>
              <a:t>标准差：</a:t>
            </a:r>
            <a:r>
              <a:rPr lang="pl-PL" altLang="zh-CN" dirty="0">
                <a:solidFill>
                  <a:srgbClr val="008000"/>
                </a:solidFill>
                <a:latin typeface="Menlo" charset="0"/>
              </a:rPr>
              <a:t>4.7949098</a:t>
            </a:r>
            <a:endParaRPr lang="pl-PL" altLang="zh-CN" b="0" dirty="0">
              <a:solidFill>
                <a:srgbClr val="000000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74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3365"/>
          </a:xfrm>
        </p:spPr>
        <p:txBody>
          <a:bodyPr/>
          <a:lstStyle/>
          <a:p>
            <a:r>
              <a:rPr kumimoji="1" lang="zh-CN" altLang="en-US" dirty="0" smtClean="0"/>
              <a:t>可变性测度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标准差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5541066"/>
            <a:ext cx="10654748" cy="72058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哈利法</a:t>
            </a:r>
            <a:r>
              <a:rPr lang="zh-CN" altLang="en-US" sz="2800" smtClean="0"/>
              <a:t>塔和沙丘</a:t>
            </a:r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4" y="2174184"/>
            <a:ext cx="4445570" cy="2961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24" y="2174185"/>
            <a:ext cx="1954829" cy="296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35847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1394</TotalTime>
  <Words>1124</Words>
  <Application>Microsoft Office PowerPoint</Application>
  <PresentationFormat>宽屏</PresentationFormat>
  <Paragraphs>99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DengXian</vt:lpstr>
      <vt:lpstr>Menlo</vt:lpstr>
      <vt:lpstr>Franklin Gothic Book</vt:lpstr>
      <vt:lpstr>裁剪</vt:lpstr>
      <vt:lpstr>Lect.01</vt:lpstr>
      <vt:lpstr>学习统计学的一些建议</vt:lpstr>
      <vt:lpstr>该不该检修机器？</vt:lpstr>
      <vt:lpstr>平均值，百分位数</vt:lpstr>
      <vt:lpstr>平均值的定理. 1</vt:lpstr>
      <vt:lpstr>平均值的定理. 2</vt:lpstr>
      <vt:lpstr>平均值的定理. 3</vt:lpstr>
      <vt:lpstr>平均值的定理. 4</vt:lpstr>
      <vt:lpstr>可变性测度: 标准差</vt:lpstr>
      <vt:lpstr>可变性测度：哈利法塔和沙丘</vt:lpstr>
      <vt:lpstr>变异性测度：方差和标准差</vt:lpstr>
      <vt:lpstr>标准差定理. 1</vt:lpstr>
      <vt:lpstr>公式推导</vt:lpstr>
      <vt:lpstr>等样本随机抽样的均值分布</vt:lpstr>
      <vt:lpstr>等样本随机抽样的均值分布</vt:lpstr>
      <vt:lpstr>定理7</vt:lpstr>
      <vt:lpstr>PowerPoint 演示文稿</vt:lpstr>
      <vt:lpstr>定理 8</vt:lpstr>
      <vt:lpstr>定理 9</vt:lpstr>
      <vt:lpstr>定理 10</vt:lpstr>
      <vt:lpstr>PowerPoint 演示文稿</vt:lpstr>
      <vt:lpstr>1类错误和2类错误</vt:lpstr>
      <vt:lpstr>PowerPoint 演示文稿</vt:lpstr>
      <vt:lpstr>抽样均值分布的均值和标准差是多少？</vt:lpstr>
      <vt:lpstr>曲线下面积</vt:lpstr>
      <vt:lpstr>问题2</vt:lpstr>
      <vt:lpstr>黄色曲线1.95-2.05之间的曲线下面积是多少？</vt:lpstr>
      <vt:lpstr>假设检验</vt:lpstr>
      <vt:lpstr>看一下这个问题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统计学101</dc:title>
  <dc:creator>mac2634</dc:creator>
  <cp:lastModifiedBy>ben</cp:lastModifiedBy>
  <cp:revision>43</cp:revision>
  <dcterms:created xsi:type="dcterms:W3CDTF">2019-01-02T14:51:04Z</dcterms:created>
  <dcterms:modified xsi:type="dcterms:W3CDTF">2019-01-04T03:53:34Z</dcterms:modified>
</cp:coreProperties>
</file>